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3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A7D"/>
    <a:srgbClr val="F7C39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34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506" y="31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연도별 인명피해 현황</a:t>
            </a:r>
            <a:endParaRPr lang="ko-KR" sz="2400" b="1" dirty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폭발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E46-43E3-A0C5-F039F4F6D81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2018년</c:v>
                </c:pt>
                <c:pt idx="1">
                  <c:v>2019년</c:v>
                </c:pt>
                <c:pt idx="2">
                  <c:v>2020년</c:v>
                </c:pt>
                <c:pt idx="3">
                  <c:v>2021년</c:v>
                </c:pt>
                <c:pt idx="4">
                  <c:v>2022년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26</c:v>
                </c:pt>
                <c:pt idx="1">
                  <c:v>39</c:v>
                </c:pt>
                <c:pt idx="2">
                  <c:v>49</c:v>
                </c:pt>
                <c:pt idx="3">
                  <c:v>19</c:v>
                </c:pt>
                <c:pt idx="4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C3-4AEB-9FDD-D8373EDD17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940800"/>
        <c:axId val="540884336"/>
      </c:barChar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누출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2018년</c:v>
                </c:pt>
                <c:pt idx="1">
                  <c:v>2019년</c:v>
                </c:pt>
                <c:pt idx="2">
                  <c:v>2020년</c:v>
                </c:pt>
                <c:pt idx="3">
                  <c:v>2021년</c:v>
                </c:pt>
                <c:pt idx="4">
                  <c:v>2022년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1</c:v>
                </c:pt>
                <c:pt idx="1">
                  <c:v>4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AC3-4AEB-9FDD-D8373EDD17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2845440"/>
        <c:axId val="492057312"/>
      </c:lineChart>
      <c:catAx>
        <c:axId val="16294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540884336"/>
        <c:crosses val="autoZero"/>
        <c:auto val="1"/>
        <c:lblAlgn val="ctr"/>
        <c:lblOffset val="100"/>
        <c:noMultiLvlLbl val="0"/>
      </c:catAx>
      <c:valAx>
        <c:axId val="540884336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62940800"/>
        <c:crosses val="autoZero"/>
        <c:crossBetween val="between"/>
      </c:valAx>
      <c:valAx>
        <c:axId val="492057312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442845440"/>
        <c:crosses val="max"/>
        <c:crossBetween val="between"/>
        <c:majorUnit val="2"/>
      </c:valAx>
      <c:catAx>
        <c:axId val="442845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92057312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59A66-6A83-4154-AFCE-A13C5513E863}" type="doc">
      <dgm:prSet loTypeId="urn:microsoft.com/office/officeart/2005/8/layout/process2" loCatId="process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A6AC4E6F-1C45-46BE-BC88-FF07B491724A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itchFamily="50" charset="-127"/>
              <a:ea typeface="돋움" pitchFamily="50" charset="-127"/>
            </a:rPr>
            <a:t>가스공사</a:t>
          </a:r>
          <a:endParaRPr lang="ko-KR" altLang="en-US" sz="1800" dirty="0">
            <a:latin typeface="돋움" pitchFamily="50" charset="-127"/>
            <a:ea typeface="돋움" pitchFamily="50" charset="-127"/>
          </a:endParaRPr>
        </a:p>
      </dgm:t>
    </dgm:pt>
    <dgm:pt modelId="{A1C32E9A-927B-4208-B64D-5FD5D67DE773}" type="parTrans" cxnId="{156A2710-6D3D-4012-B852-64E7281E4243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597F4297-02E7-4C85-B6A2-FF6F263F710B}" type="sibTrans" cxnId="{156A2710-6D3D-4012-B852-64E7281E4243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56CB9238-FC53-44A5-B92B-747FE20E69A2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itchFamily="50" charset="-127"/>
              <a:ea typeface="돋움" pitchFamily="50" charset="-127"/>
            </a:rPr>
            <a:t>가스회사</a:t>
          </a:r>
        </a:p>
      </dgm:t>
    </dgm:pt>
    <dgm:pt modelId="{7F30781F-031E-481E-A26F-908DDBCAD8EE}" type="parTrans" cxnId="{A3B07ED4-BB0B-4B11-8A3F-267D393B9C86}">
      <dgm:prSet/>
      <dgm:spPr/>
      <dgm:t>
        <a:bodyPr/>
        <a:lstStyle/>
        <a:p>
          <a:pPr latinLnBrk="1"/>
          <a:endParaRPr lang="ko-KR" altLang="en-US"/>
        </a:p>
      </dgm:t>
    </dgm:pt>
    <dgm:pt modelId="{B471EC03-CA4D-42B1-8BF4-67F674D2E6F9}" type="sibTrans" cxnId="{A3B07ED4-BB0B-4B11-8A3F-267D393B9C86}">
      <dgm:prSet/>
      <dgm:spPr/>
      <dgm:t>
        <a:bodyPr/>
        <a:lstStyle/>
        <a:p>
          <a:pPr latinLnBrk="1"/>
          <a:endParaRPr lang="ko-KR" altLang="en-US"/>
        </a:p>
      </dgm:t>
    </dgm:pt>
    <dgm:pt modelId="{5A93E5E2-3969-4906-92B5-B63025812EAB}" type="pres">
      <dgm:prSet presAssocID="{25459A66-6A83-4154-AFCE-A13C5513E863}" presName="linearFlow" presStyleCnt="0">
        <dgm:presLayoutVars>
          <dgm:resizeHandles val="exact"/>
        </dgm:presLayoutVars>
      </dgm:prSet>
      <dgm:spPr/>
    </dgm:pt>
    <dgm:pt modelId="{A759211C-7117-4CDD-816E-C739223B0E74}" type="pres">
      <dgm:prSet presAssocID="{A6AC4E6F-1C45-46BE-BC88-FF07B491724A}" presName="node" presStyleLbl="node1" presStyleIdx="0" presStyleCnt="2">
        <dgm:presLayoutVars>
          <dgm:bulletEnabled val="1"/>
        </dgm:presLayoutVars>
      </dgm:prSet>
      <dgm:spPr/>
    </dgm:pt>
    <dgm:pt modelId="{4A1256D4-9DB9-41B3-8617-33037545EACE}" type="pres">
      <dgm:prSet presAssocID="{597F4297-02E7-4C85-B6A2-FF6F263F710B}" presName="sibTrans" presStyleLbl="sibTrans2D1" presStyleIdx="0" presStyleCnt="1"/>
      <dgm:spPr/>
    </dgm:pt>
    <dgm:pt modelId="{33B2227B-BEFC-4455-94EA-F0A10D8ADCA9}" type="pres">
      <dgm:prSet presAssocID="{597F4297-02E7-4C85-B6A2-FF6F263F710B}" presName="connectorText" presStyleLbl="sibTrans2D1" presStyleIdx="0" presStyleCnt="1"/>
      <dgm:spPr/>
    </dgm:pt>
    <dgm:pt modelId="{097D3DC9-D191-4BB2-9B29-1D26317FCDD3}" type="pres">
      <dgm:prSet presAssocID="{56CB9238-FC53-44A5-B92B-747FE20E69A2}" presName="node" presStyleLbl="node1" presStyleIdx="1" presStyleCnt="2">
        <dgm:presLayoutVars>
          <dgm:bulletEnabled val="1"/>
        </dgm:presLayoutVars>
      </dgm:prSet>
      <dgm:spPr/>
    </dgm:pt>
  </dgm:ptLst>
  <dgm:cxnLst>
    <dgm:cxn modelId="{156A2710-6D3D-4012-B852-64E7281E4243}" srcId="{25459A66-6A83-4154-AFCE-A13C5513E863}" destId="{A6AC4E6F-1C45-46BE-BC88-FF07B491724A}" srcOrd="0" destOrd="0" parTransId="{A1C32E9A-927B-4208-B64D-5FD5D67DE773}" sibTransId="{597F4297-02E7-4C85-B6A2-FF6F263F710B}"/>
    <dgm:cxn modelId="{B47CC624-CE87-4CB5-A5FF-5F70CF5BD52E}" type="presOf" srcId="{597F4297-02E7-4C85-B6A2-FF6F263F710B}" destId="{4A1256D4-9DB9-41B3-8617-33037545EACE}" srcOrd="0" destOrd="0" presId="urn:microsoft.com/office/officeart/2005/8/layout/process2"/>
    <dgm:cxn modelId="{5BB5E879-5D08-40A5-9A45-3D614D2FD633}" type="presOf" srcId="{A6AC4E6F-1C45-46BE-BC88-FF07B491724A}" destId="{A759211C-7117-4CDD-816E-C739223B0E74}" srcOrd="0" destOrd="0" presId="urn:microsoft.com/office/officeart/2005/8/layout/process2"/>
    <dgm:cxn modelId="{07577AB7-0E92-456D-B0B9-13E811264F62}" type="presOf" srcId="{25459A66-6A83-4154-AFCE-A13C5513E863}" destId="{5A93E5E2-3969-4906-92B5-B63025812EAB}" srcOrd="0" destOrd="0" presId="urn:microsoft.com/office/officeart/2005/8/layout/process2"/>
    <dgm:cxn modelId="{A3B07ED4-BB0B-4B11-8A3F-267D393B9C86}" srcId="{25459A66-6A83-4154-AFCE-A13C5513E863}" destId="{56CB9238-FC53-44A5-B92B-747FE20E69A2}" srcOrd="1" destOrd="0" parTransId="{7F30781F-031E-481E-A26F-908DDBCAD8EE}" sibTransId="{B471EC03-CA4D-42B1-8BF4-67F674D2E6F9}"/>
    <dgm:cxn modelId="{AFDF28DC-7166-4573-BE27-D2C7776D32A2}" type="presOf" srcId="{56CB9238-FC53-44A5-B92B-747FE20E69A2}" destId="{097D3DC9-D191-4BB2-9B29-1D26317FCDD3}" srcOrd="0" destOrd="0" presId="urn:microsoft.com/office/officeart/2005/8/layout/process2"/>
    <dgm:cxn modelId="{479ABBE3-2B52-42D3-8615-85F9E3EBF27D}" type="presOf" srcId="{597F4297-02E7-4C85-B6A2-FF6F263F710B}" destId="{33B2227B-BEFC-4455-94EA-F0A10D8ADCA9}" srcOrd="1" destOrd="0" presId="urn:microsoft.com/office/officeart/2005/8/layout/process2"/>
    <dgm:cxn modelId="{7A7CC9B1-B2C0-46C5-8DE7-FB7E38628798}" type="presParOf" srcId="{5A93E5E2-3969-4906-92B5-B63025812EAB}" destId="{A759211C-7117-4CDD-816E-C739223B0E74}" srcOrd="0" destOrd="0" presId="urn:microsoft.com/office/officeart/2005/8/layout/process2"/>
    <dgm:cxn modelId="{FACB6BA4-1CC1-4B99-AB47-E510FD66AB81}" type="presParOf" srcId="{5A93E5E2-3969-4906-92B5-B63025812EAB}" destId="{4A1256D4-9DB9-41B3-8617-33037545EACE}" srcOrd="1" destOrd="0" presId="urn:microsoft.com/office/officeart/2005/8/layout/process2"/>
    <dgm:cxn modelId="{C1A16BEE-32FF-444D-9C1E-C164F097E238}" type="presParOf" srcId="{4A1256D4-9DB9-41B3-8617-33037545EACE}" destId="{33B2227B-BEFC-4455-94EA-F0A10D8ADCA9}" srcOrd="0" destOrd="0" presId="urn:microsoft.com/office/officeart/2005/8/layout/process2"/>
    <dgm:cxn modelId="{1D05EA1F-94A3-4785-AE03-958308EEB590}" type="presParOf" srcId="{5A93E5E2-3969-4906-92B5-B63025812EAB}" destId="{097D3DC9-D191-4BB2-9B29-1D26317FCDD3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9F1340-398B-420F-9AD7-677D4F8496D2}" type="doc">
      <dgm:prSet loTypeId="urn:microsoft.com/office/officeart/2005/8/layout/cycle7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5B9D4D1C-8E2C-4E97-B7DB-C78B1EE5430A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산유국</a:t>
          </a:r>
        </a:p>
      </dgm:t>
    </dgm:pt>
    <dgm:pt modelId="{CAB7F108-378E-41B0-B8AE-5AC73294FEB2}" type="parTrans" cxnId="{C5520891-A573-4A06-997C-8B23360DF29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7C159D2-430B-4D6D-8606-623017C2369E}" type="sibTrans" cxnId="{C5520891-A573-4A06-997C-8B23360DF29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66F3743-0440-4BE2-9CAD-6624E2B0ADCC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운반선</a:t>
          </a:r>
        </a:p>
      </dgm:t>
    </dgm:pt>
    <dgm:pt modelId="{BF5B2C2A-53A4-4C1E-B445-C5C0C78450E3}" type="parTrans" cxnId="{4CD8B7C4-0C9C-475B-A392-4E015DFB65AA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54820737-5021-4094-9944-188018426A24}" type="sibTrans" cxnId="{4CD8B7C4-0C9C-475B-A392-4E015DFB65AA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5B4E0849-7B56-44BD-ABB3-9D79443D2368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인수</a:t>
          </a:r>
          <a:b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기지</a:t>
          </a:r>
        </a:p>
      </dgm:t>
    </dgm:pt>
    <dgm:pt modelId="{4632F177-9680-4BC1-B2B2-099EFB9EDC22}" type="parTrans" cxnId="{C6C8FA63-3522-4D9D-ABF4-E8664D450AD2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349C764D-0F6C-4AA6-BB06-33A8996BE8C4}" type="sibTrans" cxnId="{C6C8FA63-3522-4D9D-ABF4-E8664D450AD2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FB370035-BF38-444F-ACFC-F4AEED5638E7}" type="pres">
      <dgm:prSet presAssocID="{E39F1340-398B-420F-9AD7-677D4F8496D2}" presName="Name0" presStyleCnt="0">
        <dgm:presLayoutVars>
          <dgm:dir/>
          <dgm:resizeHandles val="exact"/>
        </dgm:presLayoutVars>
      </dgm:prSet>
      <dgm:spPr/>
    </dgm:pt>
    <dgm:pt modelId="{3C4117CE-1AA4-4DA6-92F7-98D113B58488}" type="pres">
      <dgm:prSet presAssocID="{5B9D4D1C-8E2C-4E97-B7DB-C78B1EE5430A}" presName="node" presStyleLbl="node1" presStyleIdx="0" presStyleCnt="3">
        <dgm:presLayoutVars>
          <dgm:bulletEnabled val="1"/>
        </dgm:presLayoutVars>
      </dgm:prSet>
      <dgm:spPr/>
    </dgm:pt>
    <dgm:pt modelId="{3F6425FC-3BB0-41F4-9BC5-CF39F292744E}" type="pres">
      <dgm:prSet presAssocID="{07C159D2-430B-4D6D-8606-623017C2369E}" presName="sibTrans" presStyleLbl="sibTrans2D1" presStyleIdx="0" presStyleCnt="3"/>
      <dgm:spPr/>
    </dgm:pt>
    <dgm:pt modelId="{B8B4A102-3A6F-44AB-AC9A-A76A84DC6909}" type="pres">
      <dgm:prSet presAssocID="{07C159D2-430B-4D6D-8606-623017C2369E}" presName="connectorText" presStyleLbl="sibTrans2D1" presStyleIdx="0" presStyleCnt="3"/>
      <dgm:spPr/>
    </dgm:pt>
    <dgm:pt modelId="{D0DB958E-5A20-4E91-9BBA-752CFB2E1B45}" type="pres">
      <dgm:prSet presAssocID="{466F3743-0440-4BE2-9CAD-6624E2B0ADCC}" presName="node" presStyleLbl="node1" presStyleIdx="1" presStyleCnt="3">
        <dgm:presLayoutVars>
          <dgm:bulletEnabled val="1"/>
        </dgm:presLayoutVars>
      </dgm:prSet>
      <dgm:spPr/>
    </dgm:pt>
    <dgm:pt modelId="{35F9E6B9-E0DC-41BF-BD06-9FE611F43C5F}" type="pres">
      <dgm:prSet presAssocID="{54820737-5021-4094-9944-188018426A24}" presName="sibTrans" presStyleLbl="sibTrans2D1" presStyleIdx="1" presStyleCnt="3"/>
      <dgm:spPr/>
    </dgm:pt>
    <dgm:pt modelId="{37BF0A0E-B78F-4C0C-9E03-CA0DDD1456A7}" type="pres">
      <dgm:prSet presAssocID="{54820737-5021-4094-9944-188018426A24}" presName="connectorText" presStyleLbl="sibTrans2D1" presStyleIdx="1" presStyleCnt="3"/>
      <dgm:spPr/>
    </dgm:pt>
    <dgm:pt modelId="{78B0EF0E-AECD-43F4-9881-7238D62F8AB3}" type="pres">
      <dgm:prSet presAssocID="{5B4E0849-7B56-44BD-ABB3-9D79443D2368}" presName="node" presStyleLbl="node1" presStyleIdx="2" presStyleCnt="3">
        <dgm:presLayoutVars>
          <dgm:bulletEnabled val="1"/>
        </dgm:presLayoutVars>
      </dgm:prSet>
      <dgm:spPr/>
    </dgm:pt>
    <dgm:pt modelId="{2E7DA19C-DA76-4FFF-A65F-79F0BD7F1CE3}" type="pres">
      <dgm:prSet presAssocID="{349C764D-0F6C-4AA6-BB06-33A8996BE8C4}" presName="sibTrans" presStyleLbl="sibTrans2D1" presStyleIdx="2" presStyleCnt="3"/>
      <dgm:spPr/>
    </dgm:pt>
    <dgm:pt modelId="{B5D622C3-72F4-4D04-B05B-995C30F19710}" type="pres">
      <dgm:prSet presAssocID="{349C764D-0F6C-4AA6-BB06-33A8996BE8C4}" presName="connectorText" presStyleLbl="sibTrans2D1" presStyleIdx="2" presStyleCnt="3"/>
      <dgm:spPr/>
    </dgm:pt>
  </dgm:ptLst>
  <dgm:cxnLst>
    <dgm:cxn modelId="{AAB47C09-A984-4E6D-920F-E04AAAC03A46}" type="presOf" srcId="{54820737-5021-4094-9944-188018426A24}" destId="{37BF0A0E-B78F-4C0C-9E03-CA0DDD1456A7}" srcOrd="1" destOrd="0" presId="urn:microsoft.com/office/officeart/2005/8/layout/cycle7"/>
    <dgm:cxn modelId="{6B312210-3D77-47B7-8650-C2E6DBED1D42}" type="presOf" srcId="{5B4E0849-7B56-44BD-ABB3-9D79443D2368}" destId="{78B0EF0E-AECD-43F4-9881-7238D62F8AB3}" srcOrd="0" destOrd="0" presId="urn:microsoft.com/office/officeart/2005/8/layout/cycle7"/>
    <dgm:cxn modelId="{C94E5626-12E3-4AC3-81CB-167D950FF3E2}" type="presOf" srcId="{349C764D-0F6C-4AA6-BB06-33A8996BE8C4}" destId="{2E7DA19C-DA76-4FFF-A65F-79F0BD7F1CE3}" srcOrd="0" destOrd="0" presId="urn:microsoft.com/office/officeart/2005/8/layout/cycle7"/>
    <dgm:cxn modelId="{14F0493F-267A-4ADE-A07E-03C71C73F847}" type="presOf" srcId="{E39F1340-398B-420F-9AD7-677D4F8496D2}" destId="{FB370035-BF38-444F-ACFC-F4AEED5638E7}" srcOrd="0" destOrd="0" presId="urn:microsoft.com/office/officeart/2005/8/layout/cycle7"/>
    <dgm:cxn modelId="{C6C8FA63-3522-4D9D-ABF4-E8664D450AD2}" srcId="{E39F1340-398B-420F-9AD7-677D4F8496D2}" destId="{5B4E0849-7B56-44BD-ABB3-9D79443D2368}" srcOrd="2" destOrd="0" parTransId="{4632F177-9680-4BC1-B2B2-099EFB9EDC22}" sibTransId="{349C764D-0F6C-4AA6-BB06-33A8996BE8C4}"/>
    <dgm:cxn modelId="{F8521D54-9AD3-488A-AF67-69F2DF17CDAC}" type="presOf" srcId="{466F3743-0440-4BE2-9CAD-6624E2B0ADCC}" destId="{D0DB958E-5A20-4E91-9BBA-752CFB2E1B45}" srcOrd="0" destOrd="0" presId="urn:microsoft.com/office/officeart/2005/8/layout/cycle7"/>
    <dgm:cxn modelId="{7E9F4374-B75F-456C-AC4B-65828082ECF2}" type="presOf" srcId="{07C159D2-430B-4D6D-8606-623017C2369E}" destId="{3F6425FC-3BB0-41F4-9BC5-CF39F292744E}" srcOrd="0" destOrd="0" presId="urn:microsoft.com/office/officeart/2005/8/layout/cycle7"/>
    <dgm:cxn modelId="{3138D08A-20D6-4B5E-8A0D-7C7338B553C5}" type="presOf" srcId="{54820737-5021-4094-9944-188018426A24}" destId="{35F9E6B9-E0DC-41BF-BD06-9FE611F43C5F}" srcOrd="0" destOrd="0" presId="urn:microsoft.com/office/officeart/2005/8/layout/cycle7"/>
    <dgm:cxn modelId="{C5520891-A573-4A06-997C-8B23360DF29D}" srcId="{E39F1340-398B-420F-9AD7-677D4F8496D2}" destId="{5B9D4D1C-8E2C-4E97-B7DB-C78B1EE5430A}" srcOrd="0" destOrd="0" parTransId="{CAB7F108-378E-41B0-B8AE-5AC73294FEB2}" sibTransId="{07C159D2-430B-4D6D-8606-623017C2369E}"/>
    <dgm:cxn modelId="{261FDF9E-E961-4778-9451-59F602885A9A}" type="presOf" srcId="{349C764D-0F6C-4AA6-BB06-33A8996BE8C4}" destId="{B5D622C3-72F4-4D04-B05B-995C30F19710}" srcOrd="1" destOrd="0" presId="urn:microsoft.com/office/officeart/2005/8/layout/cycle7"/>
    <dgm:cxn modelId="{0C3539C1-272E-4A77-8929-9F267446998E}" type="presOf" srcId="{07C159D2-430B-4D6D-8606-623017C2369E}" destId="{B8B4A102-3A6F-44AB-AC9A-A76A84DC6909}" srcOrd="1" destOrd="0" presId="urn:microsoft.com/office/officeart/2005/8/layout/cycle7"/>
    <dgm:cxn modelId="{2966ECC1-3A79-4A43-A7CC-B63DC44A2FC3}" type="presOf" srcId="{5B9D4D1C-8E2C-4E97-B7DB-C78B1EE5430A}" destId="{3C4117CE-1AA4-4DA6-92F7-98D113B58488}" srcOrd="0" destOrd="0" presId="urn:microsoft.com/office/officeart/2005/8/layout/cycle7"/>
    <dgm:cxn modelId="{4CD8B7C4-0C9C-475B-A392-4E015DFB65AA}" srcId="{E39F1340-398B-420F-9AD7-677D4F8496D2}" destId="{466F3743-0440-4BE2-9CAD-6624E2B0ADCC}" srcOrd="1" destOrd="0" parTransId="{BF5B2C2A-53A4-4C1E-B445-C5C0C78450E3}" sibTransId="{54820737-5021-4094-9944-188018426A24}"/>
    <dgm:cxn modelId="{0DFC11B9-D074-496E-834A-15A04C10691C}" type="presParOf" srcId="{FB370035-BF38-444F-ACFC-F4AEED5638E7}" destId="{3C4117CE-1AA4-4DA6-92F7-98D113B58488}" srcOrd="0" destOrd="0" presId="urn:microsoft.com/office/officeart/2005/8/layout/cycle7"/>
    <dgm:cxn modelId="{C5EC2C81-EEEA-408A-A4BA-BFF58701680D}" type="presParOf" srcId="{FB370035-BF38-444F-ACFC-F4AEED5638E7}" destId="{3F6425FC-3BB0-41F4-9BC5-CF39F292744E}" srcOrd="1" destOrd="0" presId="urn:microsoft.com/office/officeart/2005/8/layout/cycle7"/>
    <dgm:cxn modelId="{9078CCEE-F0BE-4FDE-A90C-F5DC647DE829}" type="presParOf" srcId="{3F6425FC-3BB0-41F4-9BC5-CF39F292744E}" destId="{B8B4A102-3A6F-44AB-AC9A-A76A84DC6909}" srcOrd="0" destOrd="0" presId="urn:microsoft.com/office/officeart/2005/8/layout/cycle7"/>
    <dgm:cxn modelId="{1F98B706-B3F2-435F-8E11-AC9308448B8C}" type="presParOf" srcId="{FB370035-BF38-444F-ACFC-F4AEED5638E7}" destId="{D0DB958E-5A20-4E91-9BBA-752CFB2E1B45}" srcOrd="2" destOrd="0" presId="urn:microsoft.com/office/officeart/2005/8/layout/cycle7"/>
    <dgm:cxn modelId="{C715CDDB-C52A-4D0C-8CF2-849A5F69937D}" type="presParOf" srcId="{FB370035-BF38-444F-ACFC-F4AEED5638E7}" destId="{35F9E6B9-E0DC-41BF-BD06-9FE611F43C5F}" srcOrd="3" destOrd="0" presId="urn:microsoft.com/office/officeart/2005/8/layout/cycle7"/>
    <dgm:cxn modelId="{41E773C4-CBBD-4829-AE43-EB6969E1087C}" type="presParOf" srcId="{35F9E6B9-E0DC-41BF-BD06-9FE611F43C5F}" destId="{37BF0A0E-B78F-4C0C-9E03-CA0DDD1456A7}" srcOrd="0" destOrd="0" presId="urn:microsoft.com/office/officeart/2005/8/layout/cycle7"/>
    <dgm:cxn modelId="{84DD3D41-D27E-4760-814D-B4981702584C}" type="presParOf" srcId="{FB370035-BF38-444F-ACFC-F4AEED5638E7}" destId="{78B0EF0E-AECD-43F4-9881-7238D62F8AB3}" srcOrd="4" destOrd="0" presId="urn:microsoft.com/office/officeart/2005/8/layout/cycle7"/>
    <dgm:cxn modelId="{6ED53BF0-B65B-49C7-B0D0-F7C8BF26C3B4}" type="presParOf" srcId="{FB370035-BF38-444F-ACFC-F4AEED5638E7}" destId="{2E7DA19C-DA76-4FFF-A65F-79F0BD7F1CE3}" srcOrd="5" destOrd="0" presId="urn:microsoft.com/office/officeart/2005/8/layout/cycle7"/>
    <dgm:cxn modelId="{A43C5538-9ADC-41AE-B801-61FC93A837D3}" type="presParOf" srcId="{2E7DA19C-DA76-4FFF-A65F-79F0BD7F1CE3}" destId="{B5D622C3-72F4-4D04-B05B-995C30F1971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59211C-7117-4CDD-816E-C739223B0E74}">
      <dsp:nvSpPr>
        <dsp:cNvPr id="0" name=""/>
        <dsp:cNvSpPr/>
      </dsp:nvSpPr>
      <dsp:spPr>
        <a:xfrm>
          <a:off x="225450" y="217"/>
          <a:ext cx="1280126" cy="71118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돋움" pitchFamily="50" charset="-127"/>
              <a:ea typeface="돋움" pitchFamily="50" charset="-127"/>
            </a:rPr>
            <a:t>가스공사</a:t>
          </a:r>
          <a:endParaRPr lang="ko-KR" altLang="en-US" sz="1800" kern="1200" dirty="0">
            <a:latin typeface="돋움" pitchFamily="50" charset="-127"/>
            <a:ea typeface="돋움" pitchFamily="50" charset="-127"/>
          </a:endParaRPr>
        </a:p>
      </dsp:txBody>
      <dsp:txXfrm>
        <a:off x="246280" y="21047"/>
        <a:ext cx="1238466" cy="669521"/>
      </dsp:txXfrm>
    </dsp:sp>
    <dsp:sp modelId="{4A1256D4-9DB9-41B3-8617-33037545EACE}">
      <dsp:nvSpPr>
        <dsp:cNvPr id="0" name=""/>
        <dsp:cNvSpPr/>
      </dsp:nvSpPr>
      <dsp:spPr>
        <a:xfrm rot="5400000">
          <a:off x="732167" y="729178"/>
          <a:ext cx="266693" cy="32003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200" kern="1200">
            <a:latin typeface="돋움" pitchFamily="50" charset="-127"/>
            <a:ea typeface="돋움" pitchFamily="50" charset="-127"/>
          </a:endParaRPr>
        </a:p>
      </dsp:txBody>
      <dsp:txXfrm rot="-5400000">
        <a:off x="769504" y="755847"/>
        <a:ext cx="192019" cy="186685"/>
      </dsp:txXfrm>
    </dsp:sp>
    <dsp:sp modelId="{097D3DC9-D191-4BB2-9B29-1D26317FCDD3}">
      <dsp:nvSpPr>
        <dsp:cNvPr id="0" name=""/>
        <dsp:cNvSpPr/>
      </dsp:nvSpPr>
      <dsp:spPr>
        <a:xfrm>
          <a:off x="225450" y="1066989"/>
          <a:ext cx="1280126" cy="71118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itchFamily="50" charset="-127"/>
              <a:ea typeface="돋움" pitchFamily="50" charset="-127"/>
            </a:rPr>
            <a:t>가스회사</a:t>
          </a:r>
        </a:p>
      </dsp:txBody>
      <dsp:txXfrm>
        <a:off x="246280" y="1087819"/>
        <a:ext cx="1238466" cy="6695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4117CE-1AA4-4DA6-92F7-98D113B58488}">
      <dsp:nvSpPr>
        <dsp:cNvPr id="0" name=""/>
        <dsp:cNvSpPr/>
      </dsp:nvSpPr>
      <dsp:spPr>
        <a:xfrm>
          <a:off x="886846" y="459"/>
          <a:ext cx="921056" cy="46052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산유국</a:t>
          </a:r>
        </a:p>
      </dsp:txBody>
      <dsp:txXfrm>
        <a:off x="900334" y="13947"/>
        <a:ext cx="894080" cy="433552"/>
      </dsp:txXfrm>
    </dsp:sp>
    <dsp:sp modelId="{3F6425FC-3BB0-41F4-9BC5-CF39F292744E}">
      <dsp:nvSpPr>
        <dsp:cNvPr id="0" name=""/>
        <dsp:cNvSpPr/>
      </dsp:nvSpPr>
      <dsp:spPr>
        <a:xfrm rot="3600000">
          <a:off x="1487696" y="808601"/>
          <a:ext cx="479692" cy="16118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600" kern="12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536051" y="840838"/>
        <a:ext cx="382982" cy="96710"/>
      </dsp:txXfrm>
    </dsp:sp>
    <dsp:sp modelId="{D0DB958E-5A20-4E91-9BBA-752CFB2E1B45}">
      <dsp:nvSpPr>
        <dsp:cNvPr id="0" name=""/>
        <dsp:cNvSpPr/>
      </dsp:nvSpPr>
      <dsp:spPr>
        <a:xfrm>
          <a:off x="1647182" y="1317400"/>
          <a:ext cx="921056" cy="46052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운반선</a:t>
          </a:r>
        </a:p>
      </dsp:txBody>
      <dsp:txXfrm>
        <a:off x="1660670" y="1330888"/>
        <a:ext cx="894080" cy="433552"/>
      </dsp:txXfrm>
    </dsp:sp>
    <dsp:sp modelId="{35F9E6B9-E0DC-41BF-BD06-9FE611F43C5F}">
      <dsp:nvSpPr>
        <dsp:cNvPr id="0" name=""/>
        <dsp:cNvSpPr/>
      </dsp:nvSpPr>
      <dsp:spPr>
        <a:xfrm rot="10800000">
          <a:off x="1107528" y="1467071"/>
          <a:ext cx="479692" cy="16118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600" kern="1200">
            <a:solidFill>
              <a:schemeClr val="tx1"/>
            </a:solidFill>
          </a:endParaRPr>
        </a:p>
      </dsp:txBody>
      <dsp:txXfrm rot="10800000">
        <a:off x="1155883" y="1499308"/>
        <a:ext cx="382982" cy="96710"/>
      </dsp:txXfrm>
    </dsp:sp>
    <dsp:sp modelId="{78B0EF0E-AECD-43F4-9881-7238D62F8AB3}">
      <dsp:nvSpPr>
        <dsp:cNvPr id="0" name=""/>
        <dsp:cNvSpPr/>
      </dsp:nvSpPr>
      <dsp:spPr>
        <a:xfrm>
          <a:off x="126510" y="1317400"/>
          <a:ext cx="921056" cy="4605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인수</a:t>
          </a:r>
          <a:b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기지</a:t>
          </a:r>
        </a:p>
      </dsp:txBody>
      <dsp:txXfrm>
        <a:off x="139998" y="1330888"/>
        <a:ext cx="894080" cy="433552"/>
      </dsp:txXfrm>
    </dsp:sp>
    <dsp:sp modelId="{2E7DA19C-DA76-4FFF-A65F-79F0BD7F1CE3}">
      <dsp:nvSpPr>
        <dsp:cNvPr id="0" name=""/>
        <dsp:cNvSpPr/>
      </dsp:nvSpPr>
      <dsp:spPr>
        <a:xfrm rot="18000000">
          <a:off x="727360" y="808601"/>
          <a:ext cx="479692" cy="16118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600" kern="1200">
            <a:solidFill>
              <a:schemeClr val="tx1"/>
            </a:solidFill>
          </a:endParaRPr>
        </a:p>
      </dsp:txBody>
      <dsp:txXfrm>
        <a:off x="775715" y="840838"/>
        <a:ext cx="382982" cy="96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354CB-FB2C-4B83-BABE-493D3419086B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AB2A-DBE5-477C-9DFE-AD1F29721E43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AE27-8EEE-48BB-B2E1-58721D0D1656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C3649C9-5F04-7C46-0DC7-E9CC9F6D8EE6}"/>
              </a:ext>
            </a:extLst>
          </p:cNvPr>
          <p:cNvSpPr txBox="1">
            <a:spLocks/>
          </p:cNvSpPr>
          <p:nvPr userDrawn="1"/>
        </p:nvSpPr>
        <p:spPr>
          <a:xfrm>
            <a:off x="681035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B391C14E-ADBB-4C2F-9626-3E6F69969DC2}" type="slidenum">
              <a:rPr lang="ko-KR" altLang="en-US" smtClean="0"/>
              <a:pPr algn="l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51ED9-E66E-414C-BFC4-AF800664EFDC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D334-E4CC-485F-8DD8-6D0483F25CB0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3C17C-C1E2-4F36-8160-4C1F7B9E5160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40AF-A5FC-4AFA-BF6B-47B68C24B7FF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ysClr val="windowText" lastClr="000000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화살표: 갈매기형 수장 5">
            <a:extLst>
              <a:ext uri="{FF2B5EF4-FFF2-40B4-BE49-F238E27FC236}">
                <a16:creationId xmlns:a16="http://schemas.microsoft.com/office/drawing/2014/main" id="{DC70C234-CDB7-4082-B969-851DA7CDB3C4}"/>
              </a:ext>
            </a:extLst>
          </p:cNvPr>
          <p:cNvSpPr/>
          <p:nvPr userDrawn="1"/>
        </p:nvSpPr>
        <p:spPr>
          <a:xfrm flipH="1">
            <a:off x="0" y="781050"/>
            <a:ext cx="9906000" cy="323118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팔각형 6">
            <a:extLst>
              <a:ext uri="{FF2B5EF4-FFF2-40B4-BE49-F238E27FC236}">
                <a16:creationId xmlns:a16="http://schemas.microsoft.com/office/drawing/2014/main" id="{66EB8027-24DA-4757-AAB2-D55230EE517E}"/>
              </a:ext>
            </a:extLst>
          </p:cNvPr>
          <p:cNvSpPr/>
          <p:nvPr userDrawn="1"/>
        </p:nvSpPr>
        <p:spPr>
          <a:xfrm>
            <a:off x="681038" y="0"/>
            <a:ext cx="8543925" cy="1106424"/>
          </a:xfrm>
          <a:prstGeom prst="oct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F4A7985-5B99-4141-90AD-AF3314169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8255"/>
            <a:ext cx="9906002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궁서" panose="02030600000101010101" pitchFamily="18" charset="-127"/>
                <a:ea typeface="궁서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DF31E19-D3C6-42C0-A3FE-A8D02EF1AA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0" y="6297249"/>
            <a:ext cx="1516272" cy="56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87DC-4EF7-4B1F-B16C-994E55C7ED08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DE28-B0A2-4971-BE3F-C00128191B2B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6CCD-666A-4E3B-8350-BF68FBEC4327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C593A-FF4D-41A6-B75D-2E1AAB298BE7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지연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760536" cy="6858000"/>
          </a:xfrm>
          <a:prstGeom prst="flowChartDelay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923110" y="2373537"/>
            <a:ext cx="8412480" cy="2174715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Gas Safety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E4A19C2-6997-89DD-D59A-3F82B063CB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80" y="5922852"/>
            <a:ext cx="1860096" cy="6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D20FCB11-B5C9-B107-7E39-70E1D275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F21B0FA3-B3A2-86C1-9E00-E40116A514BD}"/>
              </a:ext>
            </a:extLst>
          </p:cNvPr>
          <p:cNvSpPr/>
          <p:nvPr/>
        </p:nvSpPr>
        <p:spPr>
          <a:xfrm>
            <a:off x="1235087" y="2475204"/>
            <a:ext cx="4518013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31F8A5-4F38-DE24-6275-89A02A513339}"/>
              </a:ext>
            </a:extLst>
          </p:cNvPr>
          <p:cNvSpPr txBox="1"/>
          <p:nvPr/>
        </p:nvSpPr>
        <p:spPr>
          <a:xfrm>
            <a:off x="1697397" y="2013539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가스안전점검</a:t>
            </a:r>
          </a:p>
        </p:txBody>
      </p:sp>
      <p:sp>
        <p:nvSpPr>
          <p:cNvPr id="2" name="오각형 1">
            <a:extLst>
              <a:ext uri="{FF2B5EF4-FFF2-40B4-BE49-F238E27FC236}">
                <a16:creationId xmlns:a16="http://schemas.microsoft.com/office/drawing/2014/main" id="{298A4C41-372D-FE44-0173-CCBA13261AC9}"/>
              </a:ext>
            </a:extLst>
          </p:cNvPr>
          <p:cNvSpPr/>
          <p:nvPr/>
        </p:nvSpPr>
        <p:spPr>
          <a:xfrm>
            <a:off x="716926" y="1926125"/>
            <a:ext cx="1036320" cy="811977"/>
          </a:xfrm>
          <a:prstGeom prst="pentago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4415156-904A-5F02-8DEF-37AC1B1F92B1}"/>
              </a:ext>
            </a:extLst>
          </p:cNvPr>
          <p:cNvSpPr/>
          <p:nvPr/>
        </p:nvSpPr>
        <p:spPr>
          <a:xfrm>
            <a:off x="1235087" y="3489962"/>
            <a:ext cx="4518013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4C2EBD-F649-1494-84CF-E48B81DF2969}"/>
              </a:ext>
            </a:extLst>
          </p:cNvPr>
          <p:cNvSpPr txBox="1"/>
          <p:nvPr/>
        </p:nvSpPr>
        <p:spPr>
          <a:xfrm>
            <a:off x="1697397" y="3028297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가스안전 행동요령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오각형 19">
            <a:extLst>
              <a:ext uri="{FF2B5EF4-FFF2-40B4-BE49-F238E27FC236}">
                <a16:creationId xmlns:a16="http://schemas.microsoft.com/office/drawing/2014/main" id="{9D6220A8-DCB8-24BC-891D-BA5336F43BD5}"/>
              </a:ext>
            </a:extLst>
          </p:cNvPr>
          <p:cNvSpPr/>
          <p:nvPr/>
        </p:nvSpPr>
        <p:spPr>
          <a:xfrm>
            <a:off x="716926" y="2940883"/>
            <a:ext cx="1036320" cy="811977"/>
          </a:xfrm>
          <a:prstGeom prst="pentago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6578475-9FB6-0304-3061-97023A0F8D7C}"/>
              </a:ext>
            </a:extLst>
          </p:cNvPr>
          <p:cNvSpPr/>
          <p:nvPr/>
        </p:nvSpPr>
        <p:spPr>
          <a:xfrm>
            <a:off x="1235087" y="4512572"/>
            <a:ext cx="4518013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1951BA-1270-B0BF-F761-65E1A1D6743A}"/>
              </a:ext>
            </a:extLst>
          </p:cNvPr>
          <p:cNvSpPr txBox="1"/>
          <p:nvPr/>
        </p:nvSpPr>
        <p:spPr>
          <a:xfrm>
            <a:off x="1697397" y="4050907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형태별 가스사고 현황</a:t>
            </a:r>
          </a:p>
        </p:txBody>
      </p:sp>
      <p:sp>
        <p:nvSpPr>
          <p:cNvPr id="24" name="오각형 23">
            <a:extLst>
              <a:ext uri="{FF2B5EF4-FFF2-40B4-BE49-F238E27FC236}">
                <a16:creationId xmlns:a16="http://schemas.microsoft.com/office/drawing/2014/main" id="{CB6DC686-0B42-61EB-66D2-69795741860A}"/>
              </a:ext>
            </a:extLst>
          </p:cNvPr>
          <p:cNvSpPr/>
          <p:nvPr/>
        </p:nvSpPr>
        <p:spPr>
          <a:xfrm>
            <a:off x="716926" y="3963493"/>
            <a:ext cx="1036320" cy="811977"/>
          </a:xfrm>
          <a:prstGeom prst="pentago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569BA42-DA8D-58E8-A156-AABDF411D38B}"/>
              </a:ext>
            </a:extLst>
          </p:cNvPr>
          <p:cNvSpPr/>
          <p:nvPr/>
        </p:nvSpPr>
        <p:spPr>
          <a:xfrm>
            <a:off x="1235087" y="5604861"/>
            <a:ext cx="4518013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BCFE65-F3B5-7472-C174-88D0C9B5E1F9}"/>
              </a:ext>
            </a:extLst>
          </p:cNvPr>
          <p:cNvSpPr txBox="1"/>
          <p:nvPr/>
        </p:nvSpPr>
        <p:spPr>
          <a:xfrm>
            <a:off x="1697397" y="5143196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안전관리 및 유통체계</a:t>
            </a:r>
          </a:p>
        </p:txBody>
      </p:sp>
      <p:sp>
        <p:nvSpPr>
          <p:cNvPr id="28" name="오각형 27">
            <a:extLst>
              <a:ext uri="{FF2B5EF4-FFF2-40B4-BE49-F238E27FC236}">
                <a16:creationId xmlns:a16="http://schemas.microsoft.com/office/drawing/2014/main" id="{A9BA16CC-E940-053B-E01E-0F5F9D240767}"/>
              </a:ext>
            </a:extLst>
          </p:cNvPr>
          <p:cNvSpPr/>
          <p:nvPr/>
        </p:nvSpPr>
        <p:spPr>
          <a:xfrm>
            <a:off x="716926" y="5055782"/>
            <a:ext cx="1036320" cy="811977"/>
          </a:xfrm>
          <a:prstGeom prst="pentagon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FD5DB237-1436-4B04-9B6B-E8EADC7172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0" b="68299"/>
          <a:stretch/>
        </p:blipFill>
        <p:spPr>
          <a:xfrm>
            <a:off x="7508358" y="2074040"/>
            <a:ext cx="1831345" cy="1733685"/>
          </a:xfrm>
          <a:prstGeom prst="rect">
            <a:avLst/>
          </a:prstGeom>
        </p:spPr>
      </p:pic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1827C28-0C53-403B-BBE9-CFC352F4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8260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BA2EA5A4-A9CB-6FE3-C12D-F1BB2FEE4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가스안전점검</a:t>
            </a:r>
          </a:p>
        </p:txBody>
      </p:sp>
      <p:sp>
        <p:nvSpPr>
          <p:cNvPr id="4" name="내용 개체 틀 1">
            <a:extLst>
              <a:ext uri="{FF2B5EF4-FFF2-40B4-BE49-F238E27FC236}">
                <a16:creationId xmlns:a16="http://schemas.microsoft.com/office/drawing/2014/main" id="{1A3E74D1-F71F-A01F-F39F-BEF3D398922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5536" y="1514475"/>
            <a:ext cx="8049839" cy="2325696"/>
          </a:xfrm>
        </p:spPr>
        <p:txBody>
          <a:bodyPr>
            <a:noAutofit/>
          </a:bodyPr>
          <a:lstStyle/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Quantitative Risk Assessment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20725" lvl="1" indent="-3651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QRA is a method which enables to calculate the potential level of gas incident quantitatively by analyzing the facility, operation, work condition of the process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내용 개체 틀 1">
            <a:extLst>
              <a:ext uri="{FF2B5EF4-FFF2-40B4-BE49-F238E27FC236}">
                <a16:creationId xmlns:a16="http://schemas.microsoft.com/office/drawing/2014/main" id="{799AAA45-6E6F-F65C-5173-5D001FFFBED4}"/>
              </a:ext>
            </a:extLst>
          </p:cNvPr>
          <p:cNvSpPr txBox="1">
            <a:spLocks/>
          </p:cNvSpPr>
          <p:nvPr/>
        </p:nvSpPr>
        <p:spPr>
          <a:xfrm>
            <a:off x="605535" y="3951143"/>
            <a:ext cx="6587117" cy="2143438"/>
          </a:xfrm>
          <a:prstGeom prst="rect">
            <a:avLst/>
          </a:prstGeom>
        </p:spPr>
        <p:txBody>
          <a:bodyPr wrap="square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가스안전점검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20725" lvl="1" indent="-365125" latinLnBrk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가스렌지 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: </a:t>
            </a:r>
            <a:r>
              <a:rPr lang="ko-KR" altLang="en-US" sz="2000" b="0" i="0" dirty="0" err="1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가스누설여부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 err="1">
                <a:latin typeface="돋움" panose="020B0600000101010101" pitchFamily="50" charset="-127"/>
                <a:ea typeface="돋움" panose="020B0600000101010101" pitchFamily="50" charset="-127"/>
              </a:rPr>
              <a:t>퓨</a:t>
            </a:r>
            <a:r>
              <a:rPr lang="ko-KR" altLang="en-US" sz="2000" b="0" i="0" dirty="0" err="1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즈콕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 설치여부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호스길이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(3m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이내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상태 등</a:t>
            </a:r>
          </a:p>
          <a:p>
            <a:pPr marL="720725" lvl="1" indent="-365125" latinLnBrk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보일러 </a:t>
            </a:r>
            <a:r>
              <a:rPr lang="ko-KR" altLang="en-US" sz="2000" b="0" i="0" dirty="0" err="1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연결부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2000" b="0" i="0" dirty="0" err="1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가스누출여부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고시기준 미달여부</a:t>
            </a: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E556028D-085C-AD1A-C133-31C769A4522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24547" y="4689519"/>
            <a:ext cx="1700416" cy="1308012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F4E47BE-167E-4E16-A4E2-60617ADEC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0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잘린 위쪽 모서리 10">
            <a:extLst>
              <a:ext uri="{FF2B5EF4-FFF2-40B4-BE49-F238E27FC236}">
                <a16:creationId xmlns:a16="http://schemas.microsoft.com/office/drawing/2014/main" id="{9C4EB507-FD8E-C50A-9ABB-F75EE17F204E}"/>
              </a:ext>
            </a:extLst>
          </p:cNvPr>
          <p:cNvSpPr/>
          <p:nvPr/>
        </p:nvSpPr>
        <p:spPr>
          <a:xfrm>
            <a:off x="1663384" y="1212571"/>
            <a:ext cx="1486800" cy="756000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사각형: 잘린 위쪽 모서리 11">
            <a:extLst>
              <a:ext uri="{FF2B5EF4-FFF2-40B4-BE49-F238E27FC236}">
                <a16:creationId xmlns:a16="http://schemas.microsoft.com/office/drawing/2014/main" id="{FE19EB6A-F5DA-4CD3-6099-06FB0551B9E1}"/>
              </a:ext>
            </a:extLst>
          </p:cNvPr>
          <p:cNvSpPr/>
          <p:nvPr/>
        </p:nvSpPr>
        <p:spPr>
          <a:xfrm>
            <a:off x="3146813" y="1212571"/>
            <a:ext cx="6102000" cy="756000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2C4C5F7-E887-E872-ECFE-0097B1AD3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가스안전 행동요령</a:t>
            </a:r>
          </a:p>
        </p:txBody>
      </p:sp>
      <p:sp>
        <p:nvSpPr>
          <p:cNvPr id="6" name="사각형: 잘린 한쪽 모서리 5">
            <a:extLst>
              <a:ext uri="{FF2B5EF4-FFF2-40B4-BE49-F238E27FC236}">
                <a16:creationId xmlns:a16="http://schemas.microsoft.com/office/drawing/2014/main" id="{29C700F0-FF5C-93ED-60D6-0FC9E16E91CB}"/>
              </a:ext>
            </a:extLst>
          </p:cNvPr>
          <p:cNvSpPr/>
          <p:nvPr/>
        </p:nvSpPr>
        <p:spPr>
          <a:xfrm>
            <a:off x="602979" y="1951797"/>
            <a:ext cx="1055692" cy="2095200"/>
          </a:xfrm>
          <a:prstGeom prst="snip1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자연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재난</a:t>
            </a:r>
          </a:p>
        </p:txBody>
      </p:sp>
      <p:sp>
        <p:nvSpPr>
          <p:cNvPr id="7" name="사각형: 잘린 한쪽 모서리 6">
            <a:extLst>
              <a:ext uri="{FF2B5EF4-FFF2-40B4-BE49-F238E27FC236}">
                <a16:creationId xmlns:a16="http://schemas.microsoft.com/office/drawing/2014/main" id="{D24ABABB-5543-05CC-50D0-1EED3A3C444A}"/>
              </a:ext>
            </a:extLst>
          </p:cNvPr>
          <p:cNvSpPr/>
          <p:nvPr/>
        </p:nvSpPr>
        <p:spPr>
          <a:xfrm>
            <a:off x="605202" y="4046997"/>
            <a:ext cx="1063468" cy="2095200"/>
          </a:xfrm>
          <a:prstGeom prst="snip1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사회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재난</a:t>
            </a:r>
          </a:p>
        </p:txBody>
      </p:sp>
      <p:sp>
        <p:nvSpPr>
          <p:cNvPr id="8" name="갈매기형 수장 6">
            <a:extLst>
              <a:ext uri="{FF2B5EF4-FFF2-40B4-BE49-F238E27FC236}">
                <a16:creationId xmlns:a16="http://schemas.microsoft.com/office/drawing/2014/main" id="{985549EA-E81A-12B8-7703-DEC06D338895}"/>
              </a:ext>
            </a:extLst>
          </p:cNvPr>
          <p:cNvSpPr/>
          <p:nvPr/>
        </p:nvSpPr>
        <p:spPr>
          <a:xfrm flipH="1">
            <a:off x="1663384" y="1212571"/>
            <a:ext cx="1486800" cy="756000"/>
          </a:xfrm>
          <a:prstGeom prst="trapezoid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유형</a:t>
            </a:r>
          </a:p>
        </p:txBody>
      </p:sp>
      <p:sp>
        <p:nvSpPr>
          <p:cNvPr id="10" name="갈매기형 수장 20">
            <a:extLst>
              <a:ext uri="{FF2B5EF4-FFF2-40B4-BE49-F238E27FC236}">
                <a16:creationId xmlns:a16="http://schemas.microsoft.com/office/drawing/2014/main" id="{0BC868CD-2B17-30E6-A6EC-B926BD5585C2}"/>
              </a:ext>
            </a:extLst>
          </p:cNvPr>
          <p:cNvSpPr/>
          <p:nvPr/>
        </p:nvSpPr>
        <p:spPr>
          <a:xfrm flipH="1">
            <a:off x="3146813" y="1212571"/>
            <a:ext cx="6102000" cy="756000"/>
          </a:xfrm>
          <a:prstGeom prst="trapezoid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행동요령</a:t>
            </a:r>
          </a:p>
        </p:txBody>
      </p:sp>
      <p:graphicFrame>
        <p:nvGraphicFramePr>
          <p:cNvPr id="4" name="내용 개체 틀 4">
            <a:extLst>
              <a:ext uri="{FF2B5EF4-FFF2-40B4-BE49-F238E27FC236}">
                <a16:creationId xmlns:a16="http://schemas.microsoft.com/office/drawing/2014/main" id="{8EB2AC0A-C702-17EC-FB23-1024E15080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6084658"/>
              </p:ext>
            </p:extLst>
          </p:nvPr>
        </p:nvGraphicFramePr>
        <p:xfrm>
          <a:off x="1659244" y="1960038"/>
          <a:ext cx="7589363" cy="418623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488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01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6559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홍수</a:t>
                      </a:r>
                      <a:r>
                        <a:rPr kumimoji="1" lang="en-US" altLang="ko-K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호우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체인 등으로 벽면에 견고히 고정</a:t>
                      </a:r>
                      <a:endParaRPr kumimoji="1" lang="en-US" alt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6559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한파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이불이나 옷 등으로 가스용기를 보온</a:t>
                      </a:r>
                      <a:r>
                        <a:rPr kumimoji="1" lang="en-US" altLang="ko-K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,</a:t>
                      </a:r>
                    </a:p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가스보일러 사용 전에 시설 점검 후 사용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3005074199"/>
                  </a:ext>
                </a:extLst>
              </a:tr>
              <a:tr h="1046559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화재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화재가 발생하면 가스용기</a:t>
                      </a:r>
                      <a:r>
                        <a:rPr kumimoji="1" lang="en-US" altLang="ko-KR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밸브 및 </a:t>
                      </a:r>
                      <a:endParaRPr kumimoji="1" lang="en-US" altLang="ko-KR" sz="1800" u="none" strike="noStrike" cap="none" normalizeH="0" baseline="0" dirty="0">
                        <a:ln>
                          <a:noFill/>
                        </a:ln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퓨즈콕을</a:t>
                      </a: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 잠그고 대피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944246972"/>
                  </a:ext>
                </a:extLst>
              </a:tr>
              <a:tr h="1046559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건축물 붕괴</a:t>
                      </a:r>
                      <a:endParaRPr kumimoji="1" lang="en-US" alt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1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굴림" pitchFamily="50" charset="-127"/>
                          <a:ea typeface="굴림" pitchFamily="50" charset="-127"/>
                        </a:rPr>
                        <a:t>가스 중간밸브를 차단하고 건물 밖으로 대피</a:t>
                      </a:r>
                      <a:endParaRPr kumimoji="1" lang="en-US" alt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288421256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009C3E3-82B9-44BE-BF6A-06259677B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0094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8A4346B8-D62C-3B48-6771-93406FCE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형태별 가스사고 현황</a:t>
            </a: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16B6AAFF-893F-4827-D552-222E373FE11E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21177508"/>
              </p:ext>
            </p:extLst>
          </p:nvPr>
        </p:nvGraphicFramePr>
        <p:xfrm>
          <a:off x="681037" y="1574157"/>
          <a:ext cx="8543925" cy="4317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말풍선: 모서리가 둥근 사각형 6">
            <a:extLst>
              <a:ext uri="{FF2B5EF4-FFF2-40B4-BE49-F238E27FC236}">
                <a16:creationId xmlns:a16="http://schemas.microsoft.com/office/drawing/2014/main" id="{F64978D7-9DBF-833C-DBFD-F7D6B3E6F322}"/>
              </a:ext>
            </a:extLst>
          </p:cNvPr>
          <p:cNvSpPr/>
          <p:nvPr/>
        </p:nvSpPr>
        <p:spPr>
          <a:xfrm>
            <a:off x="3122474" y="2333534"/>
            <a:ext cx="1393370" cy="478971"/>
          </a:xfrm>
          <a:prstGeom prst="wedgeRoundRectCallout">
            <a:avLst>
              <a:gd name="adj1" fmla="val 74244"/>
              <a:gd name="adj2" fmla="val -12230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최다 인원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154ECA2-5BA1-48A1-90A4-B17ED7AB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877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배지 4">
            <a:extLst>
              <a:ext uri="{FF2B5EF4-FFF2-40B4-BE49-F238E27FC236}">
                <a16:creationId xmlns:a16="http://schemas.microsoft.com/office/drawing/2014/main" id="{8D6C51B3-B663-C6FD-BFC7-E6A5D72ADBEC}"/>
              </a:ext>
            </a:extLst>
          </p:cNvPr>
          <p:cNvSpPr/>
          <p:nvPr/>
        </p:nvSpPr>
        <p:spPr>
          <a:xfrm>
            <a:off x="193085" y="1276455"/>
            <a:ext cx="4680000" cy="4680000"/>
          </a:xfrm>
          <a:prstGeom prst="round2Diag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1" name="사각형: 모서리가 접힌 도형 40">
            <a:extLst>
              <a:ext uri="{FF2B5EF4-FFF2-40B4-BE49-F238E27FC236}">
                <a16:creationId xmlns:a16="http://schemas.microsoft.com/office/drawing/2014/main" id="{C82E6AD5-29A5-C0A5-226D-181A07CC65EE}"/>
              </a:ext>
            </a:extLst>
          </p:cNvPr>
          <p:cNvSpPr/>
          <p:nvPr/>
        </p:nvSpPr>
        <p:spPr>
          <a:xfrm>
            <a:off x="357872" y="4300772"/>
            <a:ext cx="4317118" cy="1298749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F1ED1C67-833F-D2E8-EB46-4867F3CEF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안전관리 및 유통체계</a:t>
            </a:r>
          </a:p>
        </p:txBody>
      </p:sp>
      <p:graphicFrame>
        <p:nvGraphicFramePr>
          <p:cNvPr id="6" name="다이어그램 5">
            <a:extLst>
              <a:ext uri="{FF2B5EF4-FFF2-40B4-BE49-F238E27FC236}">
                <a16:creationId xmlns:a16="http://schemas.microsoft.com/office/drawing/2014/main" id="{2A086FEF-0AA1-9D81-16E6-C9483B28F1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9698806"/>
              </p:ext>
            </p:extLst>
          </p:nvPr>
        </p:nvGraphicFramePr>
        <p:xfrm>
          <a:off x="2943961" y="2109589"/>
          <a:ext cx="1731028" cy="1778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양쪽 대괄호 17">
            <a:extLst>
              <a:ext uri="{FF2B5EF4-FFF2-40B4-BE49-F238E27FC236}">
                <a16:creationId xmlns:a16="http://schemas.microsoft.com/office/drawing/2014/main" id="{A4BEAEA5-3390-3996-18A3-74A5C5571A0E}"/>
              </a:ext>
            </a:extLst>
          </p:cNvPr>
          <p:cNvSpPr/>
          <p:nvPr/>
        </p:nvSpPr>
        <p:spPr>
          <a:xfrm rot="5400000">
            <a:off x="5034831" y="1276455"/>
            <a:ext cx="4680000" cy="468000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순서도: 화면 표시 26">
            <a:extLst>
              <a:ext uri="{FF2B5EF4-FFF2-40B4-BE49-F238E27FC236}">
                <a16:creationId xmlns:a16="http://schemas.microsoft.com/office/drawing/2014/main" id="{281A6002-9713-9648-BB01-B588E07D92BB}"/>
              </a:ext>
            </a:extLst>
          </p:cNvPr>
          <p:cNvSpPr/>
          <p:nvPr/>
        </p:nvSpPr>
        <p:spPr>
          <a:xfrm flipH="1">
            <a:off x="5427713" y="5081895"/>
            <a:ext cx="1757590" cy="587800"/>
          </a:xfrm>
          <a:prstGeom prst="snip1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대량 사용자</a:t>
            </a:r>
          </a:p>
        </p:txBody>
      </p:sp>
      <p:sp>
        <p:nvSpPr>
          <p:cNvPr id="33" name="아래쪽 화살표 설명선 12">
            <a:extLst>
              <a:ext uri="{FF2B5EF4-FFF2-40B4-BE49-F238E27FC236}">
                <a16:creationId xmlns:a16="http://schemas.microsoft.com/office/drawing/2014/main" id="{259A0D4A-44B6-F0DE-9F62-59AB2B56AC70}"/>
              </a:ext>
            </a:extLst>
          </p:cNvPr>
          <p:cNvSpPr/>
          <p:nvPr/>
        </p:nvSpPr>
        <p:spPr>
          <a:xfrm>
            <a:off x="1924632" y="4554591"/>
            <a:ext cx="1221875" cy="791111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rgbClr val="FFCA7D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수요자</a:t>
            </a:r>
          </a:p>
        </p:txBody>
      </p:sp>
      <p:graphicFrame>
        <p:nvGraphicFramePr>
          <p:cNvPr id="34" name="다이어그램 33">
            <a:extLst>
              <a:ext uri="{FF2B5EF4-FFF2-40B4-BE49-F238E27FC236}">
                <a16:creationId xmlns:a16="http://schemas.microsoft.com/office/drawing/2014/main" id="{26D05F94-770B-5EB6-9AD7-09BACA4B66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4916856"/>
              </p:ext>
            </p:extLst>
          </p:nvPr>
        </p:nvGraphicFramePr>
        <p:xfrm>
          <a:off x="252637" y="2109589"/>
          <a:ext cx="2694749" cy="1778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5" name="두루마리 모양: 세로로 말림 34">
            <a:extLst>
              <a:ext uri="{FF2B5EF4-FFF2-40B4-BE49-F238E27FC236}">
                <a16:creationId xmlns:a16="http://schemas.microsoft.com/office/drawing/2014/main" id="{6601D261-D47B-7559-B7C7-4152BC9A408C}"/>
              </a:ext>
            </a:extLst>
          </p:cNvPr>
          <p:cNvSpPr/>
          <p:nvPr/>
        </p:nvSpPr>
        <p:spPr>
          <a:xfrm>
            <a:off x="1133559" y="1363352"/>
            <a:ext cx="2765742" cy="474246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도시가스 유통체계 </a:t>
            </a:r>
          </a:p>
        </p:txBody>
      </p:sp>
      <p:sp>
        <p:nvSpPr>
          <p:cNvPr id="37" name="배지 36">
            <a:extLst>
              <a:ext uri="{FF2B5EF4-FFF2-40B4-BE49-F238E27FC236}">
                <a16:creationId xmlns:a16="http://schemas.microsoft.com/office/drawing/2014/main" id="{403FF7D5-BB27-3025-6953-FF80CD540F73}"/>
              </a:ext>
            </a:extLst>
          </p:cNvPr>
          <p:cNvSpPr/>
          <p:nvPr/>
        </p:nvSpPr>
        <p:spPr>
          <a:xfrm flipH="1">
            <a:off x="507123" y="4554591"/>
            <a:ext cx="1221876" cy="791110"/>
          </a:xfrm>
          <a:prstGeom prst="plaque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지구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정압기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8" name="팔각형 37">
            <a:extLst>
              <a:ext uri="{FF2B5EF4-FFF2-40B4-BE49-F238E27FC236}">
                <a16:creationId xmlns:a16="http://schemas.microsoft.com/office/drawing/2014/main" id="{FADE88E8-9B27-41AF-2AC2-792C64AF029E}"/>
              </a:ext>
            </a:extLst>
          </p:cNvPr>
          <p:cNvSpPr/>
          <p:nvPr/>
        </p:nvSpPr>
        <p:spPr>
          <a:xfrm flipH="1">
            <a:off x="3342140" y="4554591"/>
            <a:ext cx="1192781" cy="791110"/>
          </a:xfrm>
          <a:prstGeom prst="octagon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단독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정압기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8" name="사각형: 잘린 한쪽 모서리 47">
            <a:extLst>
              <a:ext uri="{FF2B5EF4-FFF2-40B4-BE49-F238E27FC236}">
                <a16:creationId xmlns:a16="http://schemas.microsoft.com/office/drawing/2014/main" id="{42E7F256-379F-C1F6-7CA1-7328E142F23E}"/>
              </a:ext>
            </a:extLst>
          </p:cNvPr>
          <p:cNvSpPr/>
          <p:nvPr/>
        </p:nvSpPr>
        <p:spPr>
          <a:xfrm flipH="1">
            <a:off x="5319598" y="2801502"/>
            <a:ext cx="1440000" cy="586830"/>
          </a:xfrm>
          <a:prstGeom prst="snip1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시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/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도</a:t>
            </a:r>
          </a:p>
        </p:txBody>
      </p:sp>
      <p:sp>
        <p:nvSpPr>
          <p:cNvPr id="55" name="사각형: 잘린 한쪽 모서리 54">
            <a:extLst>
              <a:ext uri="{FF2B5EF4-FFF2-40B4-BE49-F238E27FC236}">
                <a16:creationId xmlns:a16="http://schemas.microsoft.com/office/drawing/2014/main" id="{7DA16548-2A53-6BC1-218E-5CA3F11EC624}"/>
              </a:ext>
            </a:extLst>
          </p:cNvPr>
          <p:cNvSpPr/>
          <p:nvPr/>
        </p:nvSpPr>
        <p:spPr>
          <a:xfrm>
            <a:off x="8043952" y="2801502"/>
            <a:ext cx="1440000" cy="586830"/>
          </a:xfrm>
          <a:prstGeom prst="snip1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가스공사</a:t>
            </a:r>
          </a:p>
        </p:txBody>
      </p:sp>
      <p:sp>
        <p:nvSpPr>
          <p:cNvPr id="58" name="사다리꼴 57">
            <a:extLst>
              <a:ext uri="{FF2B5EF4-FFF2-40B4-BE49-F238E27FC236}">
                <a16:creationId xmlns:a16="http://schemas.microsoft.com/office/drawing/2014/main" id="{67DE97A2-4B6B-7956-447C-EDB8F94E7351}"/>
              </a:ext>
            </a:extLst>
          </p:cNvPr>
          <p:cNvSpPr/>
          <p:nvPr/>
        </p:nvSpPr>
        <p:spPr>
          <a:xfrm>
            <a:off x="5868403" y="1414151"/>
            <a:ext cx="3045645" cy="423447"/>
          </a:xfrm>
          <a:prstGeom prst="trapezoid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가스안전관리체계</a:t>
            </a:r>
          </a:p>
        </p:txBody>
      </p:sp>
      <p:sp>
        <p:nvSpPr>
          <p:cNvPr id="60" name="대각선 방향의 모서리가 둥근 사각형 10">
            <a:extLst>
              <a:ext uri="{FF2B5EF4-FFF2-40B4-BE49-F238E27FC236}">
                <a16:creationId xmlns:a16="http://schemas.microsoft.com/office/drawing/2014/main" id="{8C6DEEBE-F1D9-5DD2-4F31-87E69D8AF884}"/>
              </a:ext>
            </a:extLst>
          </p:cNvPr>
          <p:cNvSpPr/>
          <p:nvPr/>
        </p:nvSpPr>
        <p:spPr>
          <a:xfrm flipH="1">
            <a:off x="5319598" y="3538015"/>
            <a:ext cx="1440000" cy="586830"/>
          </a:xfrm>
          <a:prstGeom prst="round1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지정</a:t>
            </a:r>
          </a:p>
        </p:txBody>
      </p:sp>
      <p:sp>
        <p:nvSpPr>
          <p:cNvPr id="61" name="대각선 방향의 모서리가 둥근 사각형 11">
            <a:extLst>
              <a:ext uri="{FF2B5EF4-FFF2-40B4-BE49-F238E27FC236}">
                <a16:creationId xmlns:a16="http://schemas.microsoft.com/office/drawing/2014/main" id="{497FCDEF-49EE-A1DF-992F-8C9CF2F5B061}"/>
              </a:ext>
            </a:extLst>
          </p:cNvPr>
          <p:cNvSpPr/>
          <p:nvPr/>
        </p:nvSpPr>
        <p:spPr>
          <a:xfrm>
            <a:off x="8043952" y="3526203"/>
            <a:ext cx="1440000" cy="586830"/>
          </a:xfrm>
          <a:prstGeom prst="round1Rect">
            <a:avLst/>
          </a:prstGeom>
          <a:solidFill>
            <a:srgbClr val="FF99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확인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2" name="대각선 방향의 모서리가 둥근 사각형 10">
            <a:extLst>
              <a:ext uri="{FF2B5EF4-FFF2-40B4-BE49-F238E27FC236}">
                <a16:creationId xmlns:a16="http://schemas.microsoft.com/office/drawing/2014/main" id="{05DE0AA7-E355-BE9A-2436-0EF35AFD20B4}"/>
              </a:ext>
            </a:extLst>
          </p:cNvPr>
          <p:cNvSpPr/>
          <p:nvPr/>
        </p:nvSpPr>
        <p:spPr>
          <a:xfrm flipV="1">
            <a:off x="5462981" y="4358335"/>
            <a:ext cx="1687055" cy="586830"/>
          </a:xfrm>
          <a:prstGeom prst="flowChartMagneticTap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5" name="대각선 방향의 모서리가 둥근 사각형 11">
            <a:extLst>
              <a:ext uri="{FF2B5EF4-FFF2-40B4-BE49-F238E27FC236}">
                <a16:creationId xmlns:a16="http://schemas.microsoft.com/office/drawing/2014/main" id="{0E5AF507-0FFD-1B02-664F-E345FD6532EA}"/>
              </a:ext>
            </a:extLst>
          </p:cNvPr>
          <p:cNvSpPr/>
          <p:nvPr/>
        </p:nvSpPr>
        <p:spPr>
          <a:xfrm>
            <a:off x="7654982" y="4352902"/>
            <a:ext cx="1687055" cy="582643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안전유지</a:t>
            </a:r>
          </a:p>
        </p:txBody>
      </p:sp>
      <p:cxnSp>
        <p:nvCxnSpPr>
          <p:cNvPr id="89" name="연결선: 구부러짐 88">
            <a:extLst>
              <a:ext uri="{FF2B5EF4-FFF2-40B4-BE49-F238E27FC236}">
                <a16:creationId xmlns:a16="http://schemas.microsoft.com/office/drawing/2014/main" id="{40F56DC6-8631-1E9D-8A95-0F33E98345FC}"/>
              </a:ext>
            </a:extLst>
          </p:cNvPr>
          <p:cNvCxnSpPr>
            <a:cxnSpLocks/>
            <a:stCxn id="48" idx="3"/>
            <a:endCxn id="55" idx="3"/>
          </p:cNvCxnSpPr>
          <p:nvPr/>
        </p:nvCxnSpPr>
        <p:spPr>
          <a:xfrm rot="5400000" flipH="1" flipV="1">
            <a:off x="7401775" y="1439325"/>
            <a:ext cx="12700" cy="2724354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원통 47">
            <a:extLst>
              <a:ext uri="{FF2B5EF4-FFF2-40B4-BE49-F238E27FC236}">
                <a16:creationId xmlns:a16="http://schemas.microsoft.com/office/drawing/2014/main" id="{5AB51B12-DCCC-1886-0AC1-C017EB10E843}"/>
              </a:ext>
            </a:extLst>
          </p:cNvPr>
          <p:cNvSpPr/>
          <p:nvPr/>
        </p:nvSpPr>
        <p:spPr>
          <a:xfrm rot="20765610">
            <a:off x="6758871" y="3011919"/>
            <a:ext cx="1264709" cy="871442"/>
          </a:xfrm>
          <a:prstGeom prst="star8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검사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기관</a:t>
            </a:r>
          </a:p>
        </p:txBody>
      </p:sp>
      <p:sp>
        <p:nvSpPr>
          <p:cNvPr id="93" name="순서도: 저장 데이터 92">
            <a:extLst>
              <a:ext uri="{FF2B5EF4-FFF2-40B4-BE49-F238E27FC236}">
                <a16:creationId xmlns:a16="http://schemas.microsoft.com/office/drawing/2014/main" id="{BB5291E8-4111-A274-8113-BCC623F7BB56}"/>
              </a:ext>
            </a:extLst>
          </p:cNvPr>
          <p:cNvSpPr/>
          <p:nvPr/>
        </p:nvSpPr>
        <p:spPr>
          <a:xfrm flipH="1">
            <a:off x="6035486" y="1988962"/>
            <a:ext cx="2711478" cy="408231"/>
          </a:xfrm>
          <a:prstGeom prst="flowChartOnlineStorag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산업통상자원부</a:t>
            </a:r>
          </a:p>
        </p:txBody>
      </p:sp>
      <p:sp>
        <p:nvSpPr>
          <p:cNvPr id="94" name="순서도: 화면 표시 93">
            <a:extLst>
              <a:ext uri="{FF2B5EF4-FFF2-40B4-BE49-F238E27FC236}">
                <a16:creationId xmlns:a16="http://schemas.microsoft.com/office/drawing/2014/main" id="{334D0375-FD7C-E79E-1015-88592835BD96}"/>
              </a:ext>
            </a:extLst>
          </p:cNvPr>
          <p:cNvSpPr/>
          <p:nvPr/>
        </p:nvSpPr>
        <p:spPr>
          <a:xfrm>
            <a:off x="7654982" y="5119104"/>
            <a:ext cx="1687055" cy="540000"/>
          </a:xfrm>
          <a:prstGeom prst="flowChartDisplay">
            <a:avLst/>
          </a:prstGeom>
          <a:solidFill>
            <a:srgbClr val="F7C39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일반 사용자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B6C91A9-8F07-4193-8686-40638417B135}"/>
              </a:ext>
            </a:extLst>
          </p:cNvPr>
          <p:cNvSpPr txBox="1"/>
          <p:nvPr/>
        </p:nvSpPr>
        <p:spPr>
          <a:xfrm>
            <a:off x="5521017" y="4467084"/>
            <a:ext cx="1570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가스사업자</a:t>
            </a:r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B1ED342-6B3C-4A78-BED2-0AFEBA85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69265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1554</TotalTime>
  <Words>171</Words>
  <Application>Microsoft Office PowerPoint</Application>
  <PresentationFormat>A4 용지(210x297mm)</PresentationFormat>
  <Paragraphs>66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가스안전점검</vt:lpstr>
      <vt:lpstr>2. 가스안전 행동요령</vt:lpstr>
      <vt:lpstr>3. 형태별 가스사고 현황</vt:lpstr>
      <vt:lpstr>4. 안전관리 및 유통체계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유가희</cp:lastModifiedBy>
  <cp:revision>67</cp:revision>
  <dcterms:created xsi:type="dcterms:W3CDTF">2023-07-20T02:58:21Z</dcterms:created>
  <dcterms:modified xsi:type="dcterms:W3CDTF">2024-03-10T13:24:20Z</dcterms:modified>
</cp:coreProperties>
</file>